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57" r:id="rId2"/>
    <p:sldId id="258" r:id="rId3"/>
    <p:sldId id="259"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15" r:id="rId21"/>
    <p:sldId id="316" r:id="rId22"/>
    <p:sldId id="317" r:id="rId23"/>
    <p:sldId id="318" r:id="rId24"/>
    <p:sldId id="319" r:id="rId25"/>
    <p:sldId id="286" r:id="rId26"/>
    <p:sldId id="277" r:id="rId27"/>
    <p:sldId id="278" r:id="rId28"/>
    <p:sldId id="279"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0C854F-8127-478C-B689-23FAB15CDBD7}"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B5DB2A-B57D-474D-9BB4-8DBAB2F8C0EC}" type="slidenum">
              <a:rPr lang="en-IN" smtClean="0"/>
              <a:t>‹#›</a:t>
            </a:fld>
            <a:endParaRPr lang="en-IN"/>
          </a:p>
        </p:txBody>
      </p:sp>
    </p:spTree>
    <p:extLst>
      <p:ext uri="{BB962C8B-B14F-4D97-AF65-F5344CB8AC3E}">
        <p14:creationId xmlns:p14="http://schemas.microsoft.com/office/powerpoint/2010/main" val="2921981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18746195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4077773564"/>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7" name="Rectangle 6"/>
          <p:cNvSpPr/>
          <p:nvPr/>
        </p:nvSpPr>
        <p:spPr>
          <a:xfrm>
            <a:off x="752593" y="1670345"/>
            <a:ext cx="11138370" cy="100312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following routine illustrates the translation operations. An input translation vector is used to move the n vertices of a polygon from one world-coordinate position to another, and OpenGL routines are used to regenerate the translated polygon.</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Translation</a:t>
            </a:r>
            <a:endParaRPr lang="en-US" sz="2370" dirty="0"/>
          </a:p>
        </p:txBody>
      </p:sp>
      <p:pic>
        <p:nvPicPr>
          <p:cNvPr id="9" name="Picture 8" descr="Screen Shot 2014-10-07 at 3.35.40 PM.png"/>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2257779" y="2673469"/>
            <a:ext cx="8128000" cy="3744052"/>
          </a:xfrm>
          <a:prstGeom prst="rect">
            <a:avLst/>
          </a:prstGeom>
        </p:spPr>
      </p:pic>
    </p:spTree>
    <p:extLst>
      <p:ext uri="{BB962C8B-B14F-4D97-AF65-F5344CB8AC3E}">
        <p14:creationId xmlns:p14="http://schemas.microsoft.com/office/powerpoint/2010/main" val="2399818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7" name="Rectangle 6"/>
          <p:cNvSpPr/>
          <p:nvPr/>
        </p:nvSpPr>
        <p:spPr>
          <a:xfrm>
            <a:off x="752592" y="1816453"/>
            <a:ext cx="1121363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If we want to delete the original polygon, we could display it in the background color before translating it.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Other methods for deleting picture components are available in some graphics packages. Also, if we want to save the original polygon position, we can store the translated positions in a different array.</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Similar methods are used to translate other objects. To change the position of a circle or ellipse, we translate the center coordinates and redraw the figure in the new location.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a spline curve, we translate the points that define the curve path and then reconstruct the curve sections between the new coordinate positions.</a:t>
            </a: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Translation</a:t>
            </a:r>
            <a:endParaRPr lang="en-US" sz="2370" dirty="0"/>
          </a:p>
        </p:txBody>
      </p:sp>
    </p:spTree>
    <p:extLst>
      <p:ext uri="{BB962C8B-B14F-4D97-AF65-F5344CB8AC3E}">
        <p14:creationId xmlns:p14="http://schemas.microsoft.com/office/powerpoint/2010/main" val="33501829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7" name="Rectangle 6"/>
          <p:cNvSpPr/>
          <p:nvPr/>
        </p:nvSpPr>
        <p:spPr>
          <a:xfrm>
            <a:off x="752593" y="1806163"/>
            <a:ext cx="11138370" cy="404341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We generate a rotation transformation of an object by specifying a rotation axis and a rotation angle.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All points of the object are then transformed to new positions by rotating the points through the specified angle about the rotation axis.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two-dimensional rotation of an object is obtained by repositioning the object along a circular path in the </a:t>
            </a:r>
            <a:r>
              <a:rPr lang="en-US" sz="1975" dirty="0" err="1">
                <a:solidFill>
                  <a:srgbClr val="002060"/>
                </a:solidFill>
                <a:latin typeface="Cambria" pitchFamily="18" charset="0"/>
              </a:rPr>
              <a:t>xy</a:t>
            </a:r>
            <a:r>
              <a:rPr lang="en-US" sz="1975" dirty="0">
                <a:solidFill>
                  <a:srgbClr val="002060"/>
                </a:solidFill>
                <a:latin typeface="Cambria" pitchFamily="18" charset="0"/>
              </a:rPr>
              <a:t> plane. In this case, we are rotating the object about a rotation axis that is perpendicular to the </a:t>
            </a:r>
            <a:r>
              <a:rPr lang="en-US" sz="1975" dirty="0" err="1">
                <a:solidFill>
                  <a:srgbClr val="002060"/>
                </a:solidFill>
                <a:latin typeface="Cambria" pitchFamily="18" charset="0"/>
              </a:rPr>
              <a:t>xy</a:t>
            </a:r>
            <a:r>
              <a:rPr lang="en-US" sz="1975" dirty="0">
                <a:solidFill>
                  <a:srgbClr val="002060"/>
                </a:solidFill>
                <a:latin typeface="Cambria" pitchFamily="18" charset="0"/>
              </a:rPr>
              <a:t> plane (parallel to the coordinate z axis).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Parameters for the two-dimensional rotation are the </a:t>
            </a:r>
            <a:r>
              <a:rPr lang="en-US" sz="1975" b="1" dirty="0">
                <a:solidFill>
                  <a:srgbClr val="002060"/>
                </a:solidFill>
                <a:latin typeface="Cambria" pitchFamily="18" charset="0"/>
              </a:rPr>
              <a:t>rotation angle θ </a:t>
            </a:r>
            <a:r>
              <a:rPr lang="en-US" sz="1975" dirty="0">
                <a:solidFill>
                  <a:srgbClr val="002060"/>
                </a:solidFill>
                <a:latin typeface="Cambria" pitchFamily="18" charset="0"/>
              </a:rPr>
              <a:t>and a position (</a:t>
            </a:r>
            <a:r>
              <a:rPr lang="en-US" sz="1975" dirty="0" err="1">
                <a:solidFill>
                  <a:srgbClr val="002060"/>
                </a:solidFill>
                <a:latin typeface="Cambria" pitchFamily="18" charset="0"/>
              </a:rPr>
              <a:t>x</a:t>
            </a:r>
            <a:r>
              <a:rPr lang="en-US" sz="1383" dirty="0" err="1">
                <a:solidFill>
                  <a:srgbClr val="002060"/>
                </a:solidFill>
                <a:latin typeface="Cambria" pitchFamily="18" charset="0"/>
              </a:rPr>
              <a:t>r</a:t>
            </a:r>
            <a:r>
              <a:rPr lang="en-US" sz="1975" dirty="0">
                <a:solidFill>
                  <a:srgbClr val="002060"/>
                </a:solidFill>
                <a:latin typeface="Cambria" pitchFamily="18" charset="0"/>
              </a:rPr>
              <a:t> , </a:t>
            </a:r>
            <a:r>
              <a:rPr lang="en-US" sz="1975" dirty="0" err="1">
                <a:solidFill>
                  <a:srgbClr val="002060"/>
                </a:solidFill>
                <a:latin typeface="Cambria" pitchFamily="18" charset="0"/>
              </a:rPr>
              <a:t>y</a:t>
            </a:r>
            <a:r>
              <a:rPr lang="en-US" sz="1383" dirty="0" err="1">
                <a:solidFill>
                  <a:srgbClr val="002060"/>
                </a:solidFill>
                <a:latin typeface="Cambria" pitchFamily="18" charset="0"/>
              </a:rPr>
              <a:t>r</a:t>
            </a:r>
            <a:r>
              <a:rPr lang="en-US" sz="1975" dirty="0">
                <a:solidFill>
                  <a:srgbClr val="002060"/>
                </a:solidFill>
                <a:latin typeface="Cambria" pitchFamily="18" charset="0"/>
              </a:rPr>
              <a:t> ), called the </a:t>
            </a:r>
            <a:r>
              <a:rPr lang="en-US" sz="1975" b="1" dirty="0">
                <a:solidFill>
                  <a:srgbClr val="002060"/>
                </a:solidFill>
                <a:latin typeface="Cambria" pitchFamily="18" charset="0"/>
              </a:rPr>
              <a:t>rotation point (</a:t>
            </a:r>
            <a:r>
              <a:rPr lang="en-US" sz="1975" dirty="0">
                <a:solidFill>
                  <a:srgbClr val="002060"/>
                </a:solidFill>
                <a:latin typeface="Cambria" pitchFamily="18" charset="0"/>
              </a:rPr>
              <a:t>or</a:t>
            </a:r>
            <a:r>
              <a:rPr lang="en-US" sz="1975" b="1" dirty="0">
                <a:solidFill>
                  <a:srgbClr val="002060"/>
                </a:solidFill>
                <a:latin typeface="Cambria" pitchFamily="18" charset="0"/>
              </a:rPr>
              <a:t> pivot point)</a:t>
            </a:r>
            <a:r>
              <a:rPr lang="en-US" sz="1975" dirty="0">
                <a:solidFill>
                  <a:srgbClr val="002060"/>
                </a:solidFill>
                <a:latin typeface="Cambria" pitchFamily="18" charset="0"/>
              </a:rPr>
              <a:t>, about which the object is to be rotated (Fig. in next slide).</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spTree>
    <p:extLst>
      <p:ext uri="{BB962C8B-B14F-4D97-AF65-F5344CB8AC3E}">
        <p14:creationId xmlns:p14="http://schemas.microsoft.com/office/powerpoint/2010/main" val="256601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7" name="Rectangle 6"/>
          <p:cNvSpPr/>
          <p:nvPr/>
        </p:nvSpPr>
        <p:spPr>
          <a:xfrm>
            <a:off x="752593" y="1848556"/>
            <a:ext cx="11063111" cy="100312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pivot point is the intersection position of the rotation axis with the </a:t>
            </a:r>
            <a:r>
              <a:rPr lang="en-US" sz="1975" dirty="0" err="1">
                <a:solidFill>
                  <a:srgbClr val="002060"/>
                </a:solidFill>
                <a:latin typeface="Cambria" pitchFamily="18" charset="0"/>
              </a:rPr>
              <a:t>xy</a:t>
            </a:r>
            <a:r>
              <a:rPr lang="en-US" sz="1975" dirty="0">
                <a:solidFill>
                  <a:srgbClr val="002060"/>
                </a:solidFill>
                <a:latin typeface="Cambria" pitchFamily="18" charset="0"/>
              </a:rPr>
              <a:t> plane. A </a:t>
            </a:r>
            <a:r>
              <a:rPr lang="en-US" sz="1975" i="1" dirty="0">
                <a:solidFill>
                  <a:schemeClr val="accent6">
                    <a:lumMod val="75000"/>
                  </a:schemeClr>
                </a:solidFill>
                <a:latin typeface="Cambria" pitchFamily="18" charset="0"/>
              </a:rPr>
              <a:t>positive</a:t>
            </a:r>
            <a:r>
              <a:rPr lang="en-US" sz="1975" dirty="0">
                <a:solidFill>
                  <a:srgbClr val="002060"/>
                </a:solidFill>
                <a:latin typeface="Cambria" pitchFamily="18" charset="0"/>
              </a:rPr>
              <a:t> value for the angle θ defines a </a:t>
            </a:r>
            <a:r>
              <a:rPr lang="en-US" sz="1975" i="1" dirty="0">
                <a:solidFill>
                  <a:schemeClr val="accent6">
                    <a:lumMod val="75000"/>
                  </a:schemeClr>
                </a:solidFill>
                <a:latin typeface="Cambria" pitchFamily="18" charset="0"/>
              </a:rPr>
              <a:t>counterclockwise</a:t>
            </a:r>
            <a:r>
              <a:rPr lang="en-US" sz="1975" dirty="0">
                <a:solidFill>
                  <a:srgbClr val="002060"/>
                </a:solidFill>
                <a:latin typeface="Cambria" pitchFamily="18" charset="0"/>
              </a:rPr>
              <a:t> rotation about the pivot point, as in Fig. below, and a </a:t>
            </a:r>
            <a:r>
              <a:rPr lang="en-US" sz="1975" i="1" dirty="0">
                <a:solidFill>
                  <a:schemeClr val="accent6">
                    <a:lumMod val="75000"/>
                  </a:schemeClr>
                </a:solidFill>
                <a:latin typeface="Cambria" pitchFamily="18" charset="0"/>
              </a:rPr>
              <a:t>negative</a:t>
            </a:r>
            <a:r>
              <a:rPr lang="en-US" sz="1975" dirty="0">
                <a:solidFill>
                  <a:srgbClr val="002060"/>
                </a:solidFill>
                <a:latin typeface="Cambria" pitchFamily="18" charset="0"/>
              </a:rPr>
              <a:t> value rotates objects in the </a:t>
            </a:r>
            <a:r>
              <a:rPr lang="en-US" sz="1975" i="1" dirty="0">
                <a:solidFill>
                  <a:schemeClr val="accent6">
                    <a:lumMod val="75000"/>
                  </a:schemeClr>
                </a:solidFill>
                <a:latin typeface="Cambria" pitchFamily="18" charset="0"/>
              </a:rPr>
              <a:t>clockwise</a:t>
            </a:r>
            <a:r>
              <a:rPr lang="en-US" sz="1975" dirty="0">
                <a:solidFill>
                  <a:srgbClr val="002060"/>
                </a:solidFill>
                <a:latin typeface="Cambria" pitchFamily="18" charset="0"/>
              </a:rPr>
              <a:t> direction.</a:t>
            </a: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pic>
        <p:nvPicPr>
          <p:cNvPr id="6" name="Picture 5"/>
          <p:cNvPicPr>
            <a:picLocks noChangeAspect="1"/>
          </p:cNvPicPr>
          <p:nvPr/>
        </p:nvPicPr>
        <p:blipFill>
          <a:blip r:embed="rId2"/>
          <a:stretch>
            <a:fillRect/>
          </a:stretch>
        </p:blipFill>
        <p:spPr>
          <a:xfrm>
            <a:off x="2331823" y="2851680"/>
            <a:ext cx="3988741" cy="3371247"/>
          </a:xfrm>
          <a:prstGeom prst="rect">
            <a:avLst/>
          </a:prstGeom>
        </p:spPr>
      </p:pic>
      <p:pic>
        <p:nvPicPr>
          <p:cNvPr id="8" name="Picture 7"/>
          <p:cNvPicPr>
            <a:picLocks noChangeAspect="1"/>
          </p:cNvPicPr>
          <p:nvPr/>
        </p:nvPicPr>
        <p:blipFill>
          <a:blip r:embed="rId3"/>
          <a:stretch>
            <a:fillRect/>
          </a:stretch>
        </p:blipFill>
        <p:spPr>
          <a:xfrm>
            <a:off x="8039460" y="2851680"/>
            <a:ext cx="4139259" cy="2756057"/>
          </a:xfrm>
          <a:prstGeom prst="rect">
            <a:avLst/>
          </a:prstGeom>
        </p:spPr>
      </p:pic>
    </p:spTree>
    <p:extLst>
      <p:ext uri="{BB962C8B-B14F-4D97-AF65-F5344CB8AC3E}">
        <p14:creationId xmlns:p14="http://schemas.microsoft.com/office/powerpoint/2010/main" val="3730340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881422"/>
            <a:ext cx="11138370" cy="161107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simplify the explanation of the basic method, we first determine the transformation equations for rotation of a point position P when the pivot point is at the coordinate origin.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angular and coordinate relationships of the original and transformed point positions are shown in Fig. </a:t>
            </a:r>
            <a:r>
              <a:rPr lang="en-US" sz="1975">
                <a:solidFill>
                  <a:srgbClr val="002060"/>
                </a:solidFill>
                <a:latin typeface="Cambria" pitchFamily="18" charset="0"/>
              </a:rPr>
              <a:t>below.</a:t>
            </a:r>
            <a:endParaRPr lang="en-US" sz="1975" dirty="0">
              <a:solidFill>
                <a:srgbClr val="002060"/>
              </a:solidFill>
              <a:latin typeface="Cambria" pitchFamily="18" charset="0"/>
            </a:endParaRP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pic>
        <p:nvPicPr>
          <p:cNvPr id="11" name="AADGHBB0.jpg" descr="AADGHBB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1" y="3353740"/>
            <a:ext cx="3559833" cy="30333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41826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0" name="Rectangle 9"/>
          <p:cNvSpPr/>
          <p:nvPr/>
        </p:nvSpPr>
        <p:spPr>
          <a:xfrm>
            <a:off x="752593" y="1881423"/>
            <a:ext cx="11063111"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the figure, r is the constant distance of the point from the origin, angle φ is the original angular position of the point from the horizontal, and θ is the rotation angle.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Using standard trigonometric identities, we can express the transformed coordinates in terms of angles θ and φ as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original coordinates of the point in polar coordinates are</a:t>
            </a:r>
          </a:p>
        </p:txBody>
      </p:sp>
      <p:sp>
        <p:nvSpPr>
          <p:cNvPr id="12" name="Rounded Rectangle 11"/>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pic>
        <p:nvPicPr>
          <p:cNvPr id="13" name="Picture 12" descr="Screen Shot 2014-10-07 at 3.45.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10370" y="3719585"/>
            <a:ext cx="5958025" cy="777679"/>
          </a:xfrm>
          <a:prstGeom prst="rect">
            <a:avLst/>
          </a:prstGeom>
        </p:spPr>
      </p:pic>
      <p:pic>
        <p:nvPicPr>
          <p:cNvPr id="14" name="Picture 13" descr="Screen Shot 2014-10-07 at 3.45.5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6025" y="5478101"/>
            <a:ext cx="3813136" cy="388840"/>
          </a:xfrm>
          <a:prstGeom prst="rect">
            <a:avLst/>
          </a:prstGeom>
        </p:spPr>
      </p:pic>
    </p:spTree>
    <p:extLst>
      <p:ext uri="{BB962C8B-B14F-4D97-AF65-F5344CB8AC3E}">
        <p14:creationId xmlns:p14="http://schemas.microsoft.com/office/powerpoint/2010/main" val="381192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7" name="Rectangle 6"/>
          <p:cNvSpPr/>
          <p:nvPr/>
        </p:nvSpPr>
        <p:spPr>
          <a:xfrm>
            <a:off x="752592" y="1773297"/>
            <a:ext cx="11213630" cy="2690196"/>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Substituting previous expressions  into  first expression, we obtain the transformation equations for rotating a point at position (x, y) through an angle θ about the origin:</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With the column-vector representations 2 for coordinate positions, we can write the rotation equations in the matrix form</a:t>
            </a: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pic>
        <p:nvPicPr>
          <p:cNvPr id="10" name="Picture 9" descr="Screen Shot 2014-10-07 at 3.46.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7580" y="2611985"/>
            <a:ext cx="2910025" cy="928198"/>
          </a:xfrm>
          <a:prstGeom prst="rect">
            <a:avLst/>
          </a:prstGeom>
        </p:spPr>
      </p:pic>
      <p:pic>
        <p:nvPicPr>
          <p:cNvPr id="11" name="Picture 10" descr="Screen Shot 2014-10-07 at 3.48.4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7284" y="4331788"/>
            <a:ext cx="1630617" cy="564444"/>
          </a:xfrm>
          <a:prstGeom prst="rect">
            <a:avLst/>
          </a:prstGeom>
        </p:spPr>
      </p:pic>
      <p:pic>
        <p:nvPicPr>
          <p:cNvPr id="12" name="Picture 11" descr="Screen Shot 2014-10-07 at 3.48.57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8741" y="5061471"/>
            <a:ext cx="3098173" cy="1016000"/>
          </a:xfrm>
          <a:prstGeom prst="rect">
            <a:avLst/>
          </a:prstGeom>
        </p:spPr>
      </p:pic>
      <p:sp>
        <p:nvSpPr>
          <p:cNvPr id="6" name="Rectangle 5"/>
          <p:cNvSpPr/>
          <p:nvPr/>
        </p:nvSpPr>
        <p:spPr>
          <a:xfrm>
            <a:off x="1145823" y="5322006"/>
            <a:ext cx="2918178" cy="364772"/>
          </a:xfrm>
          <a:prstGeom prst="rect">
            <a:avLst/>
          </a:prstGeom>
        </p:spPr>
        <p:txBody>
          <a:bodyPr wrap="none">
            <a:spAutoFit/>
          </a:bodyPr>
          <a:lstStyle/>
          <a:p>
            <a:r>
              <a:rPr lang="en-US" sz="1778" dirty="0">
                <a:solidFill>
                  <a:srgbClr val="002060"/>
                </a:solidFill>
                <a:latin typeface="Cambria" panose="02040503050406030204" pitchFamily="18" charset="0"/>
                <a:ea typeface="Cambria" panose="02040503050406030204" pitchFamily="18" charset="0"/>
              </a:rPr>
              <a:t>where the rotation matrix is</a:t>
            </a:r>
          </a:p>
        </p:txBody>
      </p:sp>
    </p:spTree>
    <p:extLst>
      <p:ext uri="{BB962C8B-B14F-4D97-AF65-F5344CB8AC3E}">
        <p14:creationId xmlns:p14="http://schemas.microsoft.com/office/powerpoint/2010/main" val="34157337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5" name="Rectangle 4"/>
          <p:cNvSpPr/>
          <p:nvPr/>
        </p:nvSpPr>
        <p:spPr>
          <a:xfrm>
            <a:off x="752592" y="1773296"/>
            <a:ext cx="11213630" cy="957527"/>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Rotation of a point about an arbitrary pivot position is illustrated in Fig. below. Using the trigonometric relationships indicated by the two right triangles in this figure, we can generalize Equations (x’ and y’)to obtain the transformation equations for rotation of a point about any specified rotation position (</a:t>
            </a:r>
            <a:r>
              <a:rPr lang="en-US" sz="1877" dirty="0" err="1">
                <a:solidFill>
                  <a:srgbClr val="002060"/>
                </a:solidFill>
                <a:latin typeface="Cambria" pitchFamily="18" charset="0"/>
              </a:rPr>
              <a:t>x</a:t>
            </a:r>
            <a:r>
              <a:rPr lang="en-US" sz="1383" dirty="0" err="1">
                <a:solidFill>
                  <a:srgbClr val="002060"/>
                </a:solidFill>
                <a:latin typeface="Cambria" pitchFamily="18" charset="0"/>
              </a:rPr>
              <a:t>r</a:t>
            </a:r>
            <a:r>
              <a:rPr lang="en-US" sz="1877" dirty="0">
                <a:solidFill>
                  <a:srgbClr val="002060"/>
                </a:solidFill>
                <a:latin typeface="Cambria" pitchFamily="18" charset="0"/>
              </a:rPr>
              <a:t> , </a:t>
            </a:r>
            <a:r>
              <a:rPr lang="en-US" sz="1877" dirty="0" err="1">
                <a:solidFill>
                  <a:srgbClr val="002060"/>
                </a:solidFill>
                <a:latin typeface="Cambria" pitchFamily="18" charset="0"/>
              </a:rPr>
              <a:t>y</a:t>
            </a:r>
            <a:r>
              <a:rPr lang="en-US" sz="1383" dirty="0" err="1">
                <a:solidFill>
                  <a:srgbClr val="002060"/>
                </a:solidFill>
                <a:latin typeface="Cambria" pitchFamily="18" charset="0"/>
              </a:rPr>
              <a:t>r</a:t>
            </a:r>
            <a:r>
              <a:rPr lang="en-US" sz="1877" dirty="0">
                <a:solidFill>
                  <a:srgbClr val="002060"/>
                </a:solidFill>
                <a:latin typeface="Cambria" pitchFamily="18" charset="0"/>
              </a:rPr>
              <a:t> ):</a:t>
            </a:r>
          </a:p>
        </p:txBody>
      </p:sp>
      <p:sp>
        <p:nvSpPr>
          <p:cNvPr id="6" name="Rounded Rectangle 5"/>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pic>
        <p:nvPicPr>
          <p:cNvPr id="7" name="Picture 6" descr="Screen Shot 2014-10-07 at 3.50.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4148" y="3005643"/>
            <a:ext cx="5280691" cy="890568"/>
          </a:xfrm>
          <a:prstGeom prst="rect">
            <a:avLst/>
          </a:prstGeom>
        </p:spPr>
      </p:pic>
      <p:pic>
        <p:nvPicPr>
          <p:cNvPr id="8" name="AADGHBC0.jpg" descr="AADGHBC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3210" y="2881342"/>
            <a:ext cx="3974698" cy="35410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04941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7" name="Rectangle 6"/>
          <p:cNvSpPr/>
          <p:nvPr/>
        </p:nvSpPr>
        <p:spPr>
          <a:xfrm>
            <a:off x="752592" y="1778471"/>
            <a:ext cx="3687704" cy="4468459"/>
          </a:xfrm>
          <a:prstGeom prst="rect">
            <a:avLst/>
          </a:prstGeom>
        </p:spPr>
        <p:txBody>
          <a:bodyPr wrap="square">
            <a:spAutoFit/>
          </a:bodyPr>
          <a:lstStyle/>
          <a:p>
            <a:pPr marL="338682" indent="-338682" algn="just">
              <a:buFont typeface="Wingdings" pitchFamily="2" charset="2"/>
              <a:buChar char="ü"/>
            </a:pPr>
            <a:r>
              <a:rPr lang="en-US" sz="1778" dirty="0">
                <a:solidFill>
                  <a:srgbClr val="002060"/>
                </a:solidFill>
                <a:latin typeface="Cambria" pitchFamily="18" charset="0"/>
              </a:rPr>
              <a:t>In the following code example, a polygon is rotated about a specified world coordinate pivot point. </a:t>
            </a:r>
          </a:p>
          <a:p>
            <a:pPr marL="338682" indent="-338682" algn="just">
              <a:buFont typeface="Wingdings" pitchFamily="2" charset="2"/>
              <a:buChar char="ü"/>
            </a:pPr>
            <a:endParaRPr lang="en-US" sz="1778" dirty="0">
              <a:solidFill>
                <a:srgbClr val="002060"/>
              </a:solidFill>
              <a:latin typeface="Cambria" pitchFamily="18" charset="0"/>
            </a:endParaRPr>
          </a:p>
          <a:p>
            <a:pPr marL="338682" indent="-338682" algn="just">
              <a:buFont typeface="Wingdings" pitchFamily="2" charset="2"/>
              <a:buChar char="ü"/>
            </a:pPr>
            <a:r>
              <a:rPr lang="en-US" sz="1778" dirty="0">
                <a:solidFill>
                  <a:srgbClr val="002060"/>
                </a:solidFill>
                <a:latin typeface="Cambria" pitchFamily="18" charset="0"/>
              </a:rPr>
              <a:t>Parameters input to the rotation procedure are the original vertices of the polygon, the pivot-point coordinates, and the rotation angle theta specified in radians. </a:t>
            </a:r>
          </a:p>
          <a:p>
            <a:pPr marL="338682" indent="-338682" algn="just">
              <a:buFont typeface="Wingdings" pitchFamily="2" charset="2"/>
              <a:buChar char="ü"/>
            </a:pPr>
            <a:endParaRPr lang="en-US" sz="1778" dirty="0">
              <a:solidFill>
                <a:srgbClr val="002060"/>
              </a:solidFill>
              <a:latin typeface="Cambria" pitchFamily="18" charset="0"/>
            </a:endParaRPr>
          </a:p>
          <a:p>
            <a:pPr marL="338682" indent="-338682" algn="just">
              <a:buFont typeface="Wingdings" pitchFamily="2" charset="2"/>
              <a:buChar char="ü"/>
            </a:pPr>
            <a:r>
              <a:rPr lang="en-US" sz="1778" dirty="0">
                <a:solidFill>
                  <a:srgbClr val="002060"/>
                </a:solidFill>
                <a:latin typeface="Cambria" pitchFamily="18" charset="0"/>
              </a:rPr>
              <a:t>Following the transformation of the vertex positions, the polygon is regenerated using OpenGL routines.</a:t>
            </a:r>
          </a:p>
        </p:txBody>
      </p:sp>
      <p:sp>
        <p:nvSpPr>
          <p:cNvPr id="9" name="Rounded Rectangle 8"/>
          <p:cNvSpPr/>
          <p:nvPr/>
        </p:nvSpPr>
        <p:spPr>
          <a:xfrm>
            <a:off x="3668889" y="1020704"/>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Rotation</a:t>
            </a:r>
            <a:endParaRPr lang="en-US" sz="2370" dirty="0"/>
          </a:p>
        </p:txBody>
      </p:sp>
      <p:pic>
        <p:nvPicPr>
          <p:cNvPr id="11" name="Picture 10" descr="Screen Shot 2014-10-07 at 3.53.31 PM.png"/>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590815" y="1778471"/>
            <a:ext cx="7601185" cy="4608652"/>
          </a:xfrm>
          <a:prstGeom prst="rect">
            <a:avLst/>
          </a:prstGeom>
        </p:spPr>
      </p:pic>
    </p:spTree>
    <p:extLst>
      <p:ext uri="{BB962C8B-B14F-4D97-AF65-F5344CB8AC3E}">
        <p14:creationId xmlns:p14="http://schemas.microsoft.com/office/powerpoint/2010/main" val="1027420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7" name="Rectangle 6"/>
          <p:cNvSpPr/>
          <p:nvPr/>
        </p:nvSpPr>
        <p:spPr>
          <a:xfrm>
            <a:off x="752593" y="1748543"/>
            <a:ext cx="11138370" cy="2523007"/>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alter the size of an object, we apply a scaling transformation. A simple two dimensional scaling operation is performed by multiplying object positions (x, y) by scaling factors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to produce the transformed coordinates (x’, y’):</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Scaling factor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scales an object in the x direction, while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scales in the y direction. The basic two-dimensional scaling equations (above mentioned) can also be written in the following matrix form:</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a:t>
            </a:r>
            <a:endParaRPr lang="en-US" sz="2370" dirty="0"/>
          </a:p>
        </p:txBody>
      </p:sp>
      <p:pic>
        <p:nvPicPr>
          <p:cNvPr id="9" name="Picture 8" descr="Screen Shot 2014-10-07 at 3.57.5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5358" y="3001493"/>
            <a:ext cx="3474469" cy="439012"/>
          </a:xfrm>
          <a:prstGeom prst="rect">
            <a:avLst/>
          </a:prstGeom>
        </p:spPr>
      </p:pic>
      <p:pic>
        <p:nvPicPr>
          <p:cNvPr id="10" name="Picture 9" descr="Screen Shot 2014-10-07 at 3.58.0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8188" y="4414308"/>
            <a:ext cx="3211062" cy="990914"/>
          </a:xfrm>
          <a:prstGeom prst="rect">
            <a:avLst/>
          </a:prstGeom>
        </p:spPr>
      </p:pic>
      <p:pic>
        <p:nvPicPr>
          <p:cNvPr id="11" name="Picture 10" descr="Screen Shot 2014-10-07 at 3.58.08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8148" y="5524500"/>
            <a:ext cx="1655704" cy="539358"/>
          </a:xfrm>
          <a:prstGeom prst="rect">
            <a:avLst/>
          </a:prstGeom>
        </p:spPr>
      </p:pic>
      <p:sp>
        <p:nvSpPr>
          <p:cNvPr id="5" name="Rectangle 4"/>
          <p:cNvSpPr/>
          <p:nvPr/>
        </p:nvSpPr>
        <p:spPr>
          <a:xfrm>
            <a:off x="7606244" y="5728985"/>
            <a:ext cx="3493644" cy="364772"/>
          </a:xfrm>
          <a:prstGeom prst="rect">
            <a:avLst/>
          </a:prstGeom>
        </p:spPr>
        <p:txBody>
          <a:bodyPr wrap="none">
            <a:spAutoFit/>
          </a:bodyPr>
          <a:lstStyle/>
          <a:p>
            <a:r>
              <a:rPr lang="en-US" sz="1778" dirty="0">
                <a:solidFill>
                  <a:srgbClr val="002060"/>
                </a:solidFill>
                <a:latin typeface="Cambria" panose="02040503050406030204" pitchFamily="18" charset="0"/>
                <a:ea typeface="Cambria" panose="02040503050406030204" pitchFamily="18" charset="0"/>
              </a:rPr>
              <a:t>where </a:t>
            </a:r>
            <a:r>
              <a:rPr lang="en-US" sz="1778" b="1" dirty="0">
                <a:solidFill>
                  <a:srgbClr val="002060"/>
                </a:solidFill>
                <a:latin typeface="Cambria" panose="02040503050406030204" pitchFamily="18" charset="0"/>
                <a:ea typeface="Cambria" panose="02040503050406030204" pitchFamily="18" charset="0"/>
              </a:rPr>
              <a:t>S </a:t>
            </a:r>
            <a:r>
              <a:rPr lang="en-US" sz="1778" dirty="0">
                <a:solidFill>
                  <a:srgbClr val="002060"/>
                </a:solidFill>
                <a:latin typeface="Cambria" panose="02040503050406030204" pitchFamily="18" charset="0"/>
                <a:ea typeface="Cambria" panose="02040503050406030204" pitchFamily="18" charset="0"/>
              </a:rPr>
              <a:t>is the 2 × 2 scaling matrix</a:t>
            </a:r>
          </a:p>
        </p:txBody>
      </p:sp>
    </p:spTree>
    <p:extLst>
      <p:ext uri="{BB962C8B-B14F-4D97-AF65-F5344CB8AC3E}">
        <p14:creationId xmlns:p14="http://schemas.microsoft.com/office/powerpoint/2010/main" val="3663989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2</a:t>
            </a:r>
            <a:r>
              <a:rPr lang="en-US" sz="2370" dirty="0"/>
              <a:t> </a:t>
            </a:r>
          </a:p>
        </p:txBody>
      </p:sp>
      <p:sp>
        <p:nvSpPr>
          <p:cNvPr id="9" name="Rectangle 8"/>
          <p:cNvSpPr/>
          <p:nvPr/>
        </p:nvSpPr>
        <p:spPr>
          <a:xfrm>
            <a:off x="752593" y="2074333"/>
            <a:ext cx="11138370" cy="2826985"/>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2D and 3D graphics with OpenGL </a:t>
            </a:r>
          </a:p>
          <a:p>
            <a:pPr algn="just"/>
            <a:endParaRPr lang="en-US" sz="1975" b="1"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2D Geometric Transformations: </a:t>
            </a:r>
            <a:r>
              <a:rPr lang="en-US" sz="1975" i="1" dirty="0">
                <a:solidFill>
                  <a:srgbClr val="002060"/>
                </a:solidFill>
                <a:latin typeface="Bookman Old Style" panose="02050604050505020204" pitchFamily="18" charset="0"/>
              </a:rPr>
              <a:t>Basic 2D Geometric Transformations, matrix representations and homogeneous coordinates, OpenGL raster transformations, Transformation between 2D coordinate systems, OpenGL geometric transformation functions.</a:t>
            </a:r>
          </a:p>
          <a:p>
            <a:pPr marL="501752" algn="just"/>
            <a:endParaRPr lang="en-US" sz="1975" i="1" dirty="0">
              <a:solidFill>
                <a:srgbClr val="002060"/>
              </a:solidFill>
              <a:latin typeface="Bookman Old Style" panose="02050604050505020204" pitchFamily="18" charset="0"/>
            </a:endParaRPr>
          </a:p>
          <a:p>
            <a:pPr marL="501752" algn="just"/>
            <a:r>
              <a:rPr lang="en-US" sz="1975" b="1" i="1" dirty="0">
                <a:solidFill>
                  <a:srgbClr val="002060"/>
                </a:solidFill>
                <a:latin typeface="Bookman Old Style" panose="02050604050505020204" pitchFamily="18" charset="0"/>
              </a:rPr>
              <a:t>3D Geometric Transformations: </a:t>
            </a:r>
            <a:r>
              <a:rPr lang="en-US" sz="1975" i="1" dirty="0">
                <a:solidFill>
                  <a:srgbClr val="002060"/>
                </a:solidFill>
                <a:latin typeface="Bookman Old Style" panose="02050604050505020204" pitchFamily="18" charset="0"/>
              </a:rPr>
              <a:t>3D Translation, rotation, scaling, OpenGL geometric transformations functions.</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8" name="Rectangle 7"/>
          <p:cNvSpPr/>
          <p:nvPr/>
        </p:nvSpPr>
        <p:spPr>
          <a:xfrm>
            <a:off x="752593" y="1748543"/>
            <a:ext cx="11138370" cy="2219031"/>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Any positive values can be assigned to the scaling factors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Values less than 1 reduce the size of objects; values greater than 1 produce enlargements.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Specifying a value of 1 for both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leaves the size of objects unchanged.</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When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are assigned the same value, a uniform scaling is produced, which maintains relative object proportions. </a:t>
            </a: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a:t>
            </a:r>
            <a:endParaRPr lang="en-US" sz="2370" dirty="0"/>
          </a:p>
        </p:txBody>
      </p:sp>
      <p:sp>
        <p:nvSpPr>
          <p:cNvPr id="6" name="Rectangle 5"/>
          <p:cNvSpPr/>
          <p:nvPr/>
        </p:nvSpPr>
        <p:spPr>
          <a:xfrm>
            <a:off x="752593" y="4153900"/>
            <a:ext cx="7074370" cy="130710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Unequal values for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result in a differential scaling that is often used in design applications, where pictures are constructed from a few basic shapes that can be adjusted by scaling and positioning transformations (Fig). </a:t>
            </a:r>
          </a:p>
        </p:txBody>
      </p:sp>
      <p:pic>
        <p:nvPicPr>
          <p:cNvPr id="7" name="Picture 6"/>
          <p:cNvPicPr>
            <a:picLocks noChangeAspect="1"/>
          </p:cNvPicPr>
          <p:nvPr/>
        </p:nvPicPr>
        <p:blipFill>
          <a:blip r:embed="rId2"/>
          <a:stretch>
            <a:fillRect/>
          </a:stretch>
        </p:blipFill>
        <p:spPr>
          <a:xfrm>
            <a:off x="8547389" y="3654778"/>
            <a:ext cx="2590982" cy="2598796"/>
          </a:xfrm>
          <a:prstGeom prst="rect">
            <a:avLst/>
          </a:prstGeom>
        </p:spPr>
      </p:pic>
    </p:spTree>
    <p:extLst>
      <p:ext uri="{BB962C8B-B14F-4D97-AF65-F5344CB8AC3E}">
        <p14:creationId xmlns:p14="http://schemas.microsoft.com/office/powerpoint/2010/main" val="2002461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8" name="Rectangle 7"/>
          <p:cNvSpPr/>
          <p:nvPr/>
        </p:nvSpPr>
        <p:spPr>
          <a:xfrm>
            <a:off x="752593" y="1748542"/>
            <a:ext cx="11138370" cy="191590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Scaling factors with absolute values less than 1 move objects closer to the coordinate origin, while absolute values greater than 1 move coordinate positions farther from the origin.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Fig. below illustrates scaling of a line by assigning the value 0.5 to both </a:t>
            </a:r>
            <a:r>
              <a:rPr lang="en-US" sz="1975" dirty="0" err="1">
                <a:solidFill>
                  <a:srgbClr val="002060"/>
                </a:solidFill>
                <a:latin typeface="Cambria" pitchFamily="18" charset="0"/>
              </a:rPr>
              <a:t>s</a:t>
            </a:r>
            <a:r>
              <a:rPr lang="en-US" sz="1383" dirty="0" err="1">
                <a:solidFill>
                  <a:srgbClr val="002060"/>
                </a:solidFill>
                <a:latin typeface="Cambria" pitchFamily="18" charset="0"/>
              </a:rPr>
              <a:t>x</a:t>
            </a:r>
            <a:r>
              <a:rPr lang="en-US" sz="1975" dirty="0">
                <a:solidFill>
                  <a:srgbClr val="002060"/>
                </a:solidFill>
                <a:latin typeface="Cambria" pitchFamily="18" charset="0"/>
              </a:rPr>
              <a:t> and </a:t>
            </a:r>
            <a:r>
              <a:rPr lang="en-US" sz="1975" dirty="0" err="1">
                <a:solidFill>
                  <a:srgbClr val="002060"/>
                </a:solidFill>
                <a:latin typeface="Cambria" pitchFamily="18" charset="0"/>
              </a:rPr>
              <a:t>s</a:t>
            </a:r>
            <a:r>
              <a:rPr lang="en-US" sz="1383" dirty="0" err="1">
                <a:solidFill>
                  <a:srgbClr val="002060"/>
                </a:solidFill>
                <a:latin typeface="Cambria" pitchFamily="18" charset="0"/>
              </a:rPr>
              <a:t>y</a:t>
            </a:r>
            <a:r>
              <a:rPr lang="en-US" sz="1975" dirty="0">
                <a:solidFill>
                  <a:srgbClr val="002060"/>
                </a:solidFill>
                <a:latin typeface="Cambria" pitchFamily="18" charset="0"/>
              </a:rPr>
              <a:t> in Equation (matrix equation). Both the line length and the distance from the origin are reduced by a factor of 1/2.</a:t>
            </a: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a:t>
            </a:r>
            <a:endParaRPr lang="en-US" sz="2370" dirty="0"/>
          </a:p>
        </p:txBody>
      </p:sp>
      <p:pic>
        <p:nvPicPr>
          <p:cNvPr id="6" name="Picture 5"/>
          <p:cNvPicPr>
            <a:picLocks noChangeAspect="1"/>
          </p:cNvPicPr>
          <p:nvPr/>
        </p:nvPicPr>
        <p:blipFill>
          <a:blip r:embed="rId2"/>
          <a:stretch>
            <a:fillRect/>
          </a:stretch>
        </p:blipFill>
        <p:spPr>
          <a:xfrm>
            <a:off x="3898611" y="3485385"/>
            <a:ext cx="3326278" cy="2803468"/>
          </a:xfrm>
          <a:prstGeom prst="rect">
            <a:avLst/>
          </a:prstGeom>
        </p:spPr>
      </p:pic>
    </p:spTree>
    <p:extLst>
      <p:ext uri="{BB962C8B-B14F-4D97-AF65-F5344CB8AC3E}">
        <p14:creationId xmlns:p14="http://schemas.microsoft.com/office/powerpoint/2010/main" val="11305996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3" y="2029001"/>
            <a:ext cx="7074370" cy="313096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We can control the location of a scaled object by choosing a position, called the fixed point, that is to remain unchanged after the scaling transformation. Coordinates for the fixed point, (</a:t>
            </a:r>
            <a:r>
              <a:rPr lang="en-US" sz="1975" dirty="0" err="1">
                <a:solidFill>
                  <a:srgbClr val="002060"/>
                </a:solidFill>
                <a:latin typeface="Cambria" pitchFamily="18" charset="0"/>
              </a:rPr>
              <a:t>x</a:t>
            </a:r>
            <a:r>
              <a:rPr lang="en-US" sz="1383" dirty="0" err="1">
                <a:solidFill>
                  <a:srgbClr val="002060"/>
                </a:solidFill>
                <a:latin typeface="Cambria" pitchFamily="18" charset="0"/>
              </a:rPr>
              <a:t>f</a:t>
            </a:r>
            <a:r>
              <a:rPr lang="en-US" sz="1975" dirty="0">
                <a:solidFill>
                  <a:srgbClr val="002060"/>
                </a:solidFill>
                <a:latin typeface="Cambria" pitchFamily="18" charset="0"/>
              </a:rPr>
              <a:t> , </a:t>
            </a:r>
            <a:r>
              <a:rPr lang="en-US" sz="1975" dirty="0" err="1">
                <a:solidFill>
                  <a:srgbClr val="002060"/>
                </a:solidFill>
                <a:latin typeface="Cambria" pitchFamily="18" charset="0"/>
              </a:rPr>
              <a:t>y</a:t>
            </a:r>
            <a:r>
              <a:rPr lang="en-US" sz="1383" dirty="0" err="1">
                <a:solidFill>
                  <a:srgbClr val="002060"/>
                </a:solidFill>
                <a:latin typeface="Cambria" pitchFamily="18" charset="0"/>
              </a:rPr>
              <a:t>f</a:t>
            </a:r>
            <a:r>
              <a:rPr lang="en-US" sz="1975" dirty="0">
                <a:solidFill>
                  <a:srgbClr val="002060"/>
                </a:solidFill>
                <a:latin typeface="Cambria" pitchFamily="18" charset="0"/>
              </a:rPr>
              <a:t> ), are often chosen at some object position, such as its centroid, but any other spatial position can be selected.</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Objects are now resized by scaling the distances between object points and the point (Fig. below). For a coordinate position (x, y), the scaled coordinates (x’, y’) are then calculated from the following relationships:</a:t>
            </a:r>
          </a:p>
        </p:txBody>
      </p:sp>
      <p:sp>
        <p:nvSpPr>
          <p:cNvPr id="11" name="Rounded Rectangle 10"/>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a:t>
            </a:r>
            <a:endParaRPr lang="en-US" sz="2370" dirty="0"/>
          </a:p>
        </p:txBody>
      </p:sp>
      <p:pic>
        <p:nvPicPr>
          <p:cNvPr id="8" name="Picture 7"/>
          <p:cNvPicPr>
            <a:picLocks noChangeAspect="1"/>
          </p:cNvPicPr>
          <p:nvPr/>
        </p:nvPicPr>
        <p:blipFill>
          <a:blip r:embed="rId2"/>
          <a:stretch>
            <a:fillRect/>
          </a:stretch>
        </p:blipFill>
        <p:spPr>
          <a:xfrm>
            <a:off x="8429037" y="1993518"/>
            <a:ext cx="3160889" cy="3618001"/>
          </a:xfrm>
          <a:prstGeom prst="rect">
            <a:avLst/>
          </a:prstGeom>
        </p:spPr>
      </p:pic>
    </p:spTree>
    <p:extLst>
      <p:ext uri="{BB962C8B-B14F-4D97-AF65-F5344CB8AC3E}">
        <p14:creationId xmlns:p14="http://schemas.microsoft.com/office/powerpoint/2010/main" val="2637118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2" y="1848556"/>
            <a:ext cx="8052742" cy="2690196"/>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We can control the location of a scaled object by choosing a position, called the fixed point, that is to remain unchanged after the scaling transformation. Coordinates for the fixed point, (</a:t>
            </a:r>
            <a:r>
              <a:rPr lang="en-US" sz="1877" dirty="0" err="1">
                <a:solidFill>
                  <a:srgbClr val="002060"/>
                </a:solidFill>
                <a:latin typeface="Cambria" pitchFamily="18" charset="0"/>
              </a:rPr>
              <a:t>x</a:t>
            </a:r>
            <a:r>
              <a:rPr lang="en-US" sz="1383" dirty="0" err="1">
                <a:solidFill>
                  <a:srgbClr val="002060"/>
                </a:solidFill>
                <a:latin typeface="Cambria" pitchFamily="18" charset="0"/>
              </a:rPr>
              <a:t>f</a:t>
            </a:r>
            <a:r>
              <a:rPr lang="en-US" sz="1877" dirty="0">
                <a:solidFill>
                  <a:srgbClr val="002060"/>
                </a:solidFill>
                <a:latin typeface="Cambria" pitchFamily="18" charset="0"/>
              </a:rPr>
              <a:t> , </a:t>
            </a:r>
            <a:r>
              <a:rPr lang="en-US" sz="1877" dirty="0" err="1">
                <a:solidFill>
                  <a:srgbClr val="002060"/>
                </a:solidFill>
                <a:latin typeface="Cambria" pitchFamily="18" charset="0"/>
              </a:rPr>
              <a:t>y</a:t>
            </a:r>
            <a:r>
              <a:rPr lang="en-US" sz="1383" dirty="0" err="1">
                <a:solidFill>
                  <a:srgbClr val="002060"/>
                </a:solidFill>
                <a:latin typeface="Cambria" pitchFamily="18" charset="0"/>
              </a:rPr>
              <a:t>f</a:t>
            </a:r>
            <a:r>
              <a:rPr lang="en-US" sz="1383" dirty="0">
                <a:solidFill>
                  <a:srgbClr val="002060"/>
                </a:solidFill>
                <a:latin typeface="Cambria" pitchFamily="18" charset="0"/>
              </a:rPr>
              <a:t> </a:t>
            </a:r>
            <a:r>
              <a:rPr lang="en-US" sz="1877" dirty="0">
                <a:solidFill>
                  <a:srgbClr val="002060"/>
                </a:solidFill>
                <a:latin typeface="Cambria" pitchFamily="18" charset="0"/>
              </a:rPr>
              <a:t>), are often chosen at some object position, such as its centroid, but any other spatial position can be selected.</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Objects are now resized by scaling the distances between object points and the point (Fig. below). For a coordinate position (x, y), the scaled coordinates (x’, y’) are then calculated from the following relationships:</a:t>
            </a:r>
          </a:p>
        </p:txBody>
      </p:sp>
      <p:sp>
        <p:nvSpPr>
          <p:cNvPr id="11" name="Rounded Rectangle 10"/>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a:t>
            </a:r>
            <a:endParaRPr lang="en-US" sz="2370" dirty="0"/>
          </a:p>
        </p:txBody>
      </p:sp>
      <p:pic>
        <p:nvPicPr>
          <p:cNvPr id="8" name="Picture 7"/>
          <p:cNvPicPr>
            <a:picLocks noChangeAspect="1"/>
          </p:cNvPicPr>
          <p:nvPr/>
        </p:nvPicPr>
        <p:blipFill>
          <a:blip r:embed="rId2"/>
          <a:stretch>
            <a:fillRect/>
          </a:stretch>
        </p:blipFill>
        <p:spPr>
          <a:xfrm>
            <a:off x="8955851" y="1785481"/>
            <a:ext cx="2708726" cy="2998186"/>
          </a:xfrm>
          <a:prstGeom prst="rect">
            <a:avLst/>
          </a:prstGeom>
        </p:spPr>
      </p:pic>
      <p:pic>
        <p:nvPicPr>
          <p:cNvPr id="10" name="Picture 9" descr="Screen Shot 2014-10-07 at 4.08.38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2000" y="4557889"/>
            <a:ext cx="5343407" cy="526815"/>
          </a:xfrm>
          <a:prstGeom prst="rect">
            <a:avLst/>
          </a:prstGeom>
        </p:spPr>
      </p:pic>
      <p:pic>
        <p:nvPicPr>
          <p:cNvPr id="12" name="Picture 11" descr="Screen Shot 2014-10-07 at 4.08.4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3205" y="5197592"/>
            <a:ext cx="3298864" cy="940741"/>
          </a:xfrm>
          <a:prstGeom prst="rect">
            <a:avLst/>
          </a:prstGeom>
        </p:spPr>
      </p:pic>
      <p:sp>
        <p:nvSpPr>
          <p:cNvPr id="5" name="Rectangle 4"/>
          <p:cNvSpPr/>
          <p:nvPr/>
        </p:nvSpPr>
        <p:spPr>
          <a:xfrm>
            <a:off x="6547556" y="5552392"/>
            <a:ext cx="5117021" cy="638352"/>
          </a:xfrm>
          <a:prstGeom prst="rect">
            <a:avLst/>
          </a:prstGeom>
        </p:spPr>
        <p:txBody>
          <a:bodyPr wrap="square">
            <a:spAutoFit/>
          </a:bodyPr>
          <a:lstStyle/>
          <a:p>
            <a:r>
              <a:rPr lang="en-US" sz="1778" dirty="0">
                <a:solidFill>
                  <a:srgbClr val="002060"/>
                </a:solidFill>
                <a:latin typeface="Cambria" panose="02040503050406030204" pitchFamily="18" charset="0"/>
                <a:ea typeface="Cambria" panose="02040503050406030204" pitchFamily="18" charset="0"/>
              </a:rPr>
              <a:t>where the additive terms </a:t>
            </a:r>
            <a:r>
              <a:rPr lang="en-US" sz="1778" i="1" dirty="0">
                <a:solidFill>
                  <a:srgbClr val="002060"/>
                </a:solidFill>
                <a:latin typeface="Cambria" panose="02040503050406030204" pitchFamily="18" charset="0"/>
                <a:ea typeface="Cambria" panose="02040503050406030204" pitchFamily="18" charset="0"/>
              </a:rPr>
              <a:t>x </a:t>
            </a:r>
            <a:r>
              <a:rPr lang="en-US" sz="1185" i="1" dirty="0">
                <a:solidFill>
                  <a:srgbClr val="002060"/>
                </a:solidFill>
                <a:latin typeface="Cambria" panose="02040503050406030204" pitchFamily="18" charset="0"/>
                <a:ea typeface="Cambria" panose="02040503050406030204" pitchFamily="18" charset="0"/>
              </a:rPr>
              <a:t>f</a:t>
            </a:r>
            <a:r>
              <a:rPr lang="en-US" sz="790" i="1" dirty="0">
                <a:solidFill>
                  <a:srgbClr val="002060"/>
                </a:solidFill>
                <a:latin typeface="Cambria" panose="02040503050406030204" pitchFamily="18" charset="0"/>
                <a:ea typeface="Cambria" panose="02040503050406030204" pitchFamily="18" charset="0"/>
              </a:rPr>
              <a:t> </a:t>
            </a:r>
            <a:r>
              <a:rPr lang="en-US" sz="1778" i="1" dirty="0">
                <a:solidFill>
                  <a:srgbClr val="002060"/>
                </a:solidFill>
                <a:latin typeface="Cambria" panose="02040503050406030204" pitchFamily="18" charset="0"/>
                <a:ea typeface="Cambria" panose="02040503050406030204" pitchFamily="18" charset="0"/>
              </a:rPr>
              <a:t>(</a:t>
            </a:r>
            <a:r>
              <a:rPr lang="en-US" sz="1778" dirty="0">
                <a:solidFill>
                  <a:srgbClr val="002060"/>
                </a:solidFill>
                <a:latin typeface="Cambria" panose="02040503050406030204" pitchFamily="18" charset="0"/>
                <a:ea typeface="Cambria" panose="02040503050406030204" pitchFamily="18" charset="0"/>
              </a:rPr>
              <a:t>1 − </a:t>
            </a:r>
            <a:r>
              <a:rPr lang="en-US" sz="1778" i="1" dirty="0" err="1">
                <a:solidFill>
                  <a:srgbClr val="002060"/>
                </a:solidFill>
                <a:latin typeface="Cambria" panose="02040503050406030204" pitchFamily="18" charset="0"/>
                <a:ea typeface="Cambria" panose="02040503050406030204" pitchFamily="18" charset="0"/>
              </a:rPr>
              <a:t>s</a:t>
            </a:r>
            <a:r>
              <a:rPr lang="en-US" sz="1185" i="1" dirty="0" err="1">
                <a:solidFill>
                  <a:srgbClr val="002060"/>
                </a:solidFill>
                <a:latin typeface="Cambria" panose="02040503050406030204" pitchFamily="18" charset="0"/>
                <a:ea typeface="Cambria" panose="02040503050406030204" pitchFamily="18" charset="0"/>
              </a:rPr>
              <a:t>x</a:t>
            </a:r>
            <a:r>
              <a:rPr lang="en-US" sz="1778" i="1" dirty="0">
                <a:solidFill>
                  <a:srgbClr val="002060"/>
                </a:solidFill>
                <a:latin typeface="Cambria" panose="02040503050406030204" pitchFamily="18" charset="0"/>
                <a:ea typeface="Cambria" panose="02040503050406030204" pitchFamily="18" charset="0"/>
              </a:rPr>
              <a:t>) </a:t>
            </a:r>
            <a:r>
              <a:rPr lang="en-US" sz="1778" dirty="0">
                <a:solidFill>
                  <a:srgbClr val="002060"/>
                </a:solidFill>
                <a:latin typeface="Cambria" panose="02040503050406030204" pitchFamily="18" charset="0"/>
                <a:ea typeface="Cambria" panose="02040503050406030204" pitchFamily="18" charset="0"/>
              </a:rPr>
              <a:t>and </a:t>
            </a:r>
            <a:r>
              <a:rPr lang="en-US" sz="1778" i="1" dirty="0" err="1">
                <a:solidFill>
                  <a:srgbClr val="002060"/>
                </a:solidFill>
                <a:latin typeface="Cambria" panose="02040503050406030204" pitchFamily="18" charset="0"/>
                <a:ea typeface="Cambria" panose="02040503050406030204" pitchFamily="18" charset="0"/>
              </a:rPr>
              <a:t>y</a:t>
            </a:r>
            <a:r>
              <a:rPr lang="en-US" sz="1185" i="1" dirty="0" err="1">
                <a:solidFill>
                  <a:srgbClr val="002060"/>
                </a:solidFill>
                <a:latin typeface="Cambria" panose="02040503050406030204" pitchFamily="18" charset="0"/>
                <a:ea typeface="Cambria" panose="02040503050406030204" pitchFamily="18" charset="0"/>
              </a:rPr>
              <a:t>f</a:t>
            </a:r>
            <a:r>
              <a:rPr lang="en-US" sz="1185" i="1" dirty="0">
                <a:solidFill>
                  <a:srgbClr val="002060"/>
                </a:solidFill>
                <a:latin typeface="Cambria" panose="02040503050406030204" pitchFamily="18" charset="0"/>
                <a:ea typeface="Cambria" panose="02040503050406030204" pitchFamily="18" charset="0"/>
              </a:rPr>
              <a:t> </a:t>
            </a:r>
            <a:r>
              <a:rPr lang="en-US" sz="1778" i="1" dirty="0">
                <a:solidFill>
                  <a:srgbClr val="002060"/>
                </a:solidFill>
                <a:latin typeface="Cambria" panose="02040503050406030204" pitchFamily="18" charset="0"/>
                <a:ea typeface="Cambria" panose="02040503050406030204" pitchFamily="18" charset="0"/>
              </a:rPr>
              <a:t>(</a:t>
            </a:r>
            <a:r>
              <a:rPr lang="en-US" sz="1778" dirty="0">
                <a:solidFill>
                  <a:srgbClr val="002060"/>
                </a:solidFill>
                <a:latin typeface="Cambria" panose="02040503050406030204" pitchFamily="18" charset="0"/>
                <a:ea typeface="Cambria" panose="02040503050406030204" pitchFamily="18" charset="0"/>
              </a:rPr>
              <a:t>1 − </a:t>
            </a:r>
            <a:r>
              <a:rPr lang="en-US" sz="1778" i="1" dirty="0" err="1">
                <a:solidFill>
                  <a:srgbClr val="002060"/>
                </a:solidFill>
                <a:latin typeface="Cambria" panose="02040503050406030204" pitchFamily="18" charset="0"/>
                <a:ea typeface="Cambria" panose="02040503050406030204" pitchFamily="18" charset="0"/>
              </a:rPr>
              <a:t>s</a:t>
            </a:r>
            <a:r>
              <a:rPr lang="en-US" sz="1185" i="1" dirty="0" err="1">
                <a:solidFill>
                  <a:srgbClr val="002060"/>
                </a:solidFill>
                <a:latin typeface="Cambria" panose="02040503050406030204" pitchFamily="18" charset="0"/>
                <a:ea typeface="Cambria" panose="02040503050406030204" pitchFamily="18" charset="0"/>
              </a:rPr>
              <a:t>y</a:t>
            </a:r>
            <a:r>
              <a:rPr lang="en-US" sz="1778" i="1" dirty="0">
                <a:solidFill>
                  <a:srgbClr val="002060"/>
                </a:solidFill>
                <a:latin typeface="Cambria" panose="02040503050406030204" pitchFamily="18" charset="0"/>
                <a:ea typeface="Cambria" panose="02040503050406030204" pitchFamily="18" charset="0"/>
              </a:rPr>
              <a:t>) </a:t>
            </a:r>
            <a:r>
              <a:rPr lang="en-US" sz="1778" dirty="0">
                <a:solidFill>
                  <a:srgbClr val="002060"/>
                </a:solidFill>
                <a:latin typeface="Cambria" panose="02040503050406030204" pitchFamily="18" charset="0"/>
                <a:ea typeface="Cambria" panose="02040503050406030204" pitchFamily="18" charset="0"/>
              </a:rPr>
              <a:t>are constants for all points in the object.</a:t>
            </a:r>
          </a:p>
        </p:txBody>
      </p:sp>
    </p:spTree>
    <p:extLst>
      <p:ext uri="{BB962C8B-B14F-4D97-AF65-F5344CB8AC3E}">
        <p14:creationId xmlns:p14="http://schemas.microsoft.com/office/powerpoint/2010/main" val="37287727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24</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2" y="1916730"/>
            <a:ext cx="3612444" cy="4134085"/>
          </a:xfrm>
          <a:prstGeom prst="rect">
            <a:avLst/>
          </a:prstGeom>
        </p:spPr>
        <p:txBody>
          <a:bodyPr wrap="square">
            <a:spAutoFit/>
          </a:bodyPr>
          <a:lstStyle/>
          <a:p>
            <a:pPr marL="338682" indent="-338682" algn="just">
              <a:buFont typeface="Wingdings" pitchFamily="2" charset="2"/>
              <a:buChar char="ü"/>
            </a:pPr>
            <a:r>
              <a:rPr lang="en-US" sz="1877" dirty="0">
                <a:solidFill>
                  <a:srgbClr val="002060"/>
                </a:solidFill>
                <a:latin typeface="Cambria" pitchFamily="18" charset="0"/>
              </a:rPr>
              <a:t>The following procedure illustrates an application of the scaling calculations for a polygon.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Coordinates for the polygon vertices and for the fixed point are input parameters, along with the scaling factors. </a:t>
            </a:r>
          </a:p>
          <a:p>
            <a:pPr marL="338682" indent="-338682" algn="just">
              <a:buFont typeface="Wingdings" pitchFamily="2" charset="2"/>
              <a:buChar char="ü"/>
            </a:pPr>
            <a:endParaRPr lang="en-US" sz="1877" dirty="0">
              <a:solidFill>
                <a:srgbClr val="002060"/>
              </a:solidFill>
              <a:latin typeface="Cambria" pitchFamily="18" charset="0"/>
            </a:endParaRPr>
          </a:p>
          <a:p>
            <a:pPr marL="338682" indent="-338682" algn="just">
              <a:buFont typeface="Wingdings" pitchFamily="2" charset="2"/>
              <a:buChar char="ü"/>
            </a:pPr>
            <a:r>
              <a:rPr lang="en-US" sz="1877" dirty="0">
                <a:solidFill>
                  <a:srgbClr val="002060"/>
                </a:solidFill>
                <a:latin typeface="Cambria" pitchFamily="18" charset="0"/>
              </a:rPr>
              <a:t>After the coordinate  transformations, OpenGL routines are used to generate the scaled polygon.</a:t>
            </a:r>
          </a:p>
        </p:txBody>
      </p:sp>
      <p:sp>
        <p:nvSpPr>
          <p:cNvPr id="11" name="Rounded Rectangle 10"/>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Scaling</a:t>
            </a:r>
            <a:endParaRPr lang="en-US" sz="2370" dirty="0"/>
          </a:p>
        </p:txBody>
      </p:sp>
      <p:pic>
        <p:nvPicPr>
          <p:cNvPr id="13" name="Picture 12" descr="Screen Shot 2014-10-07 at 4.10.04 PM.png"/>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562962" y="1848556"/>
            <a:ext cx="7431114" cy="4538568"/>
          </a:xfrm>
          <a:prstGeom prst="rect">
            <a:avLst/>
          </a:prstGeom>
        </p:spPr>
      </p:pic>
    </p:spTree>
    <p:extLst>
      <p:ext uri="{BB962C8B-B14F-4D97-AF65-F5344CB8AC3E}">
        <p14:creationId xmlns:p14="http://schemas.microsoft.com/office/powerpoint/2010/main" val="19415937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25</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1409810"/>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845138" algn="just">
              <a:lnSpc>
                <a:spcPct val="150000"/>
              </a:lnSpc>
            </a:pPr>
            <a:r>
              <a:rPr lang="en-US" sz="1975" b="1" i="1" dirty="0">
                <a:solidFill>
                  <a:srgbClr val="002060"/>
                </a:solidFill>
                <a:latin typeface="Bookman Old Style" panose="02050604050505020204" pitchFamily="18" charset="0"/>
              </a:rPr>
              <a:t>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Basic 2D Geometric Transformations </a:t>
            </a:r>
          </a:p>
        </p:txBody>
      </p:sp>
    </p:spTree>
    <p:extLst>
      <p:ext uri="{BB962C8B-B14F-4D97-AF65-F5344CB8AC3E}">
        <p14:creationId xmlns:p14="http://schemas.microsoft.com/office/powerpoint/2010/main" val="1989181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1915054"/>
          </a:xfrm>
          <a:prstGeom prst="rect">
            <a:avLst/>
          </a:prstGeom>
        </p:spPr>
        <p:txBody>
          <a:bodyPr wrap="square">
            <a:spAutoFit/>
          </a:bodyPr>
          <a:lstStyle/>
          <a:p>
            <a:pPr marL="845138" algn="just">
              <a:lnSpc>
                <a:spcPct val="150000"/>
              </a:lnSpc>
            </a:pPr>
            <a:r>
              <a:rPr lang="en-US" sz="1975" b="1" i="1" dirty="0">
                <a:solidFill>
                  <a:srgbClr val="002060"/>
                </a:solidFill>
                <a:latin typeface="Bookman Old Style" panose="02050604050505020204" pitchFamily="18" charset="0"/>
              </a:rPr>
              <a:t>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Basic 2D Geometric Transformations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Matrix representations </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Homogeneous coordinates</a:t>
            </a:r>
          </a:p>
        </p:txBody>
      </p:sp>
    </p:spTree>
    <p:extLst>
      <p:ext uri="{BB962C8B-B14F-4D97-AF65-F5344CB8AC3E}">
        <p14:creationId xmlns:p14="http://schemas.microsoft.com/office/powerpoint/2010/main" val="18991301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28</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1</a:t>
            </a:r>
            <a:endParaRPr lang="en-US" sz="2370" dirty="0"/>
          </a:p>
        </p:txBody>
      </p:sp>
      <p:sp>
        <p:nvSpPr>
          <p:cNvPr id="9" name="Rectangle 8"/>
          <p:cNvSpPr/>
          <p:nvPr/>
        </p:nvSpPr>
        <p:spPr>
          <a:xfrm>
            <a:off x="1429926" y="1999075"/>
            <a:ext cx="8504296" cy="801951"/>
          </a:xfrm>
          <a:prstGeom prst="rect">
            <a:avLst/>
          </a:prstGeom>
        </p:spPr>
        <p:txBody>
          <a:bodyPr wrap="square">
            <a:spAutoFit/>
          </a:bodyPr>
          <a:lstStyle/>
          <a:p>
            <a:r>
              <a:rPr lang="en-US" sz="1975" b="1" i="1" dirty="0">
                <a:solidFill>
                  <a:srgbClr val="002060"/>
                </a:solidFill>
                <a:latin typeface="Bookman Old Style" panose="02050604050505020204" pitchFamily="18" charset="0"/>
              </a:rPr>
              <a:t>2D Geometric Transformations</a:t>
            </a:r>
            <a:r>
              <a:rPr lang="en-US" sz="1975" dirty="0">
                <a:solidFill>
                  <a:srgbClr val="002060"/>
                </a:solidFill>
                <a:latin typeface="Cambria" pitchFamily="18" charset="0"/>
              </a:rPr>
              <a:t> </a:t>
            </a:r>
          </a:p>
          <a:p>
            <a:pPr marL="338682"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Basic 2D Geometric Transformations</a:t>
            </a: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7" name="Rounded Rectangle 6"/>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Introduction</a:t>
            </a:r>
            <a:endParaRPr lang="en-US" sz="2370" dirty="0"/>
          </a:p>
        </p:txBody>
      </p:sp>
      <p:sp>
        <p:nvSpPr>
          <p:cNvPr id="6" name="Rectangle 5"/>
          <p:cNvSpPr/>
          <p:nvPr/>
        </p:nvSpPr>
        <p:spPr>
          <a:xfrm>
            <a:off x="752593" y="1698038"/>
            <a:ext cx="11138370" cy="465084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So far, we have seen how we can describe a scene in terms of graphics primitives, such as line segments and fill areas, and the attributes associated with these primitives. Also, we have explored the scan-line algorithms for displaying output primitives on a raster device.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Now, we take a look at transformation operations that we can apply to objects to reposition or resize them. These operations are also used in the viewing routines that convert a world-coordinate scene description to a display for an output device.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addition, they are used in a variety of other applications, such as computer-aided design (CAD) and computer animation. An architect, for example, creates a layout by arranging the orientation and size of the component parts of a design, and a computer animator develops a video sequence by moving the “camera” position or the objects in a scene along specified paths.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Operations that are applied to the geometric description of an object to change its position, orientation, or size are called </a:t>
            </a:r>
            <a:r>
              <a:rPr lang="en-US" sz="1975" b="1" dirty="0">
                <a:solidFill>
                  <a:srgbClr val="002060"/>
                </a:solidFill>
                <a:latin typeface="Cambria" pitchFamily="18" charset="0"/>
              </a:rPr>
              <a:t>geometric transformations</a:t>
            </a:r>
            <a:r>
              <a:rPr lang="en-US" sz="1975" dirty="0">
                <a:solidFill>
                  <a:srgbClr val="002060"/>
                </a:solidFill>
                <a:latin typeface="Cambria" pitchFamily="18" charset="0"/>
              </a:rPr>
              <a:t>.</a:t>
            </a:r>
          </a:p>
        </p:txBody>
      </p:sp>
    </p:spTree>
    <p:extLst>
      <p:ext uri="{BB962C8B-B14F-4D97-AF65-F5344CB8AC3E}">
        <p14:creationId xmlns:p14="http://schemas.microsoft.com/office/powerpoint/2010/main" val="2746239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6" name="Rectangle 5"/>
          <p:cNvSpPr/>
          <p:nvPr/>
        </p:nvSpPr>
        <p:spPr>
          <a:xfrm>
            <a:off x="752593" y="1816453"/>
            <a:ext cx="11138370"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Sometimes geometric transformations are also referred to as </a:t>
            </a:r>
            <a:r>
              <a:rPr lang="en-US" sz="1975" b="1" dirty="0">
                <a:solidFill>
                  <a:srgbClr val="002060"/>
                </a:solidFill>
                <a:latin typeface="Cambria" pitchFamily="18" charset="0"/>
              </a:rPr>
              <a:t>modeling transformations</a:t>
            </a:r>
            <a:r>
              <a:rPr lang="en-US" sz="1975" dirty="0">
                <a:solidFill>
                  <a:srgbClr val="002060"/>
                </a:solidFill>
                <a:latin typeface="Cambria" pitchFamily="18" charset="0"/>
              </a:rPr>
              <a:t>, but some graphics packages make a distinction between the two.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general, </a:t>
            </a:r>
            <a:r>
              <a:rPr lang="en-US" sz="1975" b="1" dirty="0">
                <a:solidFill>
                  <a:srgbClr val="002060"/>
                </a:solidFill>
                <a:latin typeface="Cambria" pitchFamily="18" charset="0"/>
              </a:rPr>
              <a:t>modeling transformations </a:t>
            </a:r>
            <a:r>
              <a:rPr lang="en-US" sz="1975" dirty="0">
                <a:solidFill>
                  <a:srgbClr val="002060"/>
                </a:solidFill>
                <a:latin typeface="Cambria" pitchFamily="18" charset="0"/>
              </a:rPr>
              <a:t>are used to construct a scene or to give the hierarchical description of a complex object that is composed of several parts, which in turn could be composed of simpler parts, and so forth.</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b="1" dirty="0">
                <a:solidFill>
                  <a:srgbClr val="002060"/>
                </a:solidFill>
                <a:latin typeface="Cambria" pitchFamily="18" charset="0"/>
              </a:rPr>
              <a:t>Geometric transformations</a:t>
            </a:r>
            <a:r>
              <a:rPr lang="en-US" sz="1975" dirty="0">
                <a:solidFill>
                  <a:srgbClr val="002060"/>
                </a:solidFill>
                <a:latin typeface="Cambria" pitchFamily="18" charset="0"/>
              </a:rPr>
              <a:t>, on the other hand, can be used to describe how objects might move around in a scene during an animation sequence or simply to view them from another angle.</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Therefore, some graphics packages provide two sets of transformation routines, while other packages have a single set of functions that can be used for both geometric transformations and modeling transformations.</a:t>
            </a:r>
          </a:p>
        </p:txBody>
      </p:sp>
      <p:sp>
        <p:nvSpPr>
          <p:cNvPr id="7" name="Rounded Rectangle 6"/>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Introduction</a:t>
            </a:r>
            <a:endParaRPr lang="en-US" sz="2370" dirty="0"/>
          </a:p>
        </p:txBody>
      </p:sp>
    </p:spTree>
    <p:extLst>
      <p:ext uri="{BB962C8B-B14F-4D97-AF65-F5344CB8AC3E}">
        <p14:creationId xmlns:p14="http://schemas.microsoft.com/office/powerpoint/2010/main" val="1496327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2"/>
            <a:ext cx="2408296" cy="699147"/>
          </a:xfrm>
          <a:prstGeom prst="rect">
            <a:avLst/>
          </a:prstGeom>
          <a:noFill/>
        </p:spPr>
        <p:txBody>
          <a:bodyPr wrap="square" rtlCol="0">
            <a:spAutoFit/>
          </a:bodyPr>
          <a:lstStyle/>
          <a:p>
            <a:pPr algn="ctr"/>
            <a:r>
              <a:rPr lang="en-US" sz="1975" b="1" dirty="0">
                <a:solidFill>
                  <a:schemeClr val="bg1"/>
                </a:solidFill>
                <a:latin typeface="Cambria" pitchFamily="18" charset="0"/>
              </a:rPr>
              <a:t>6</a:t>
            </a:r>
          </a:p>
          <a:p>
            <a:pPr algn="ctr"/>
            <a:endParaRPr lang="en-US" sz="1975" b="1" dirty="0">
              <a:solidFill>
                <a:schemeClr val="bg1"/>
              </a:solidFill>
              <a:latin typeface="Cambria" pitchFamily="18" charset="0"/>
            </a:endParaRPr>
          </a:p>
        </p:txBody>
      </p:sp>
      <p:sp>
        <p:nvSpPr>
          <p:cNvPr id="5" name="Rounded Rectangle 4"/>
          <p:cNvSpPr/>
          <p:nvPr/>
        </p:nvSpPr>
        <p:spPr>
          <a:xfrm>
            <a:off x="1730963" y="1095963"/>
            <a:ext cx="8654815"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Basic Two-Dimensional Geometric Transformations</a:t>
            </a:r>
            <a:r>
              <a:rPr lang="en-US" sz="2370" dirty="0"/>
              <a:t> </a:t>
            </a:r>
          </a:p>
        </p:txBody>
      </p:sp>
      <p:sp>
        <p:nvSpPr>
          <p:cNvPr id="6" name="Rectangle 5"/>
          <p:cNvSpPr/>
          <p:nvPr/>
        </p:nvSpPr>
        <p:spPr>
          <a:xfrm>
            <a:off x="752593" y="1800285"/>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geometric-transformation functions that are available in all graphics packages are those for </a:t>
            </a:r>
            <a:r>
              <a:rPr lang="en-US" sz="1975" b="1" i="1" dirty="0">
                <a:solidFill>
                  <a:srgbClr val="FF0000"/>
                </a:solidFill>
                <a:latin typeface="Cambria" pitchFamily="18" charset="0"/>
              </a:rPr>
              <a:t>translation, rotation, and scaling</a:t>
            </a:r>
            <a:r>
              <a:rPr lang="en-US" sz="1975" dirty="0">
                <a:solidFill>
                  <a:srgbClr val="002060"/>
                </a:solidFill>
                <a:latin typeface="Cambria" pitchFamily="18" charset="0"/>
              </a:rPr>
              <a:t>.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Other useful transformation routines that are sometimes included in a package are </a:t>
            </a:r>
            <a:r>
              <a:rPr lang="en-US" sz="1975" i="1" dirty="0">
                <a:solidFill>
                  <a:srgbClr val="FF0000"/>
                </a:solidFill>
                <a:latin typeface="Cambria" pitchFamily="18" charset="0"/>
              </a:rPr>
              <a:t>reflection and shearing operations</a:t>
            </a:r>
            <a:r>
              <a:rPr lang="en-US" sz="1975" dirty="0">
                <a:solidFill>
                  <a:srgbClr val="002060"/>
                </a:solidFill>
                <a:latin typeface="Cambria" pitchFamily="18" charset="0"/>
              </a:rPr>
              <a:t>.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To introduce the general concepts associated with geometric transformations, we first consider operations in two dimensions.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Once we understand the basic concepts, we can easily write routines to perform geometric transformations on objects in a two-dimensional scene.</a:t>
            </a:r>
          </a:p>
        </p:txBody>
      </p:sp>
    </p:spTree>
    <p:extLst>
      <p:ext uri="{BB962C8B-B14F-4D97-AF65-F5344CB8AC3E}">
        <p14:creationId xmlns:p14="http://schemas.microsoft.com/office/powerpoint/2010/main" val="3018256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5" name="Rounded Rectangle 4"/>
          <p:cNvSpPr/>
          <p:nvPr/>
        </p:nvSpPr>
        <p:spPr>
          <a:xfrm>
            <a:off x="3668889" y="1020704"/>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Translation</a:t>
            </a:r>
            <a:endParaRPr lang="en-US" sz="2370" dirty="0"/>
          </a:p>
        </p:txBody>
      </p:sp>
      <p:sp>
        <p:nvSpPr>
          <p:cNvPr id="7" name="Rectangle 6"/>
          <p:cNvSpPr/>
          <p:nvPr/>
        </p:nvSpPr>
        <p:spPr>
          <a:xfrm>
            <a:off x="752593" y="1622778"/>
            <a:ext cx="11138370" cy="313096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We perform a translation on a single coordinate point by adding offsets to its coordinates so as to generate a new coordinate position.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effect, we are moving the original point position along a straight-line path to its new location.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Similarly, a translation is applied to an object that is defined with multiple coordinate positions, such as a quadrilateral, by relocating all the coordinate positions by the same displacement along parallel paths. Then the complete object is displayed at the new location.</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p:txBody>
      </p:sp>
      <p:sp>
        <p:nvSpPr>
          <p:cNvPr id="6" name="Rectangle 5"/>
          <p:cNvSpPr/>
          <p:nvPr/>
        </p:nvSpPr>
        <p:spPr>
          <a:xfrm>
            <a:off x="752592" y="4301478"/>
            <a:ext cx="7770519" cy="100312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translate a two-dimensional position, we add translation distances </a:t>
            </a:r>
            <a:r>
              <a:rPr lang="en-US" sz="1975" dirty="0" err="1">
                <a:solidFill>
                  <a:srgbClr val="002060"/>
                </a:solidFill>
                <a:latin typeface="Cambria" pitchFamily="18" charset="0"/>
              </a:rPr>
              <a:t>t</a:t>
            </a:r>
            <a:r>
              <a:rPr lang="en-US" sz="1383" dirty="0" err="1">
                <a:solidFill>
                  <a:srgbClr val="002060"/>
                </a:solidFill>
                <a:latin typeface="Cambria" pitchFamily="18" charset="0"/>
              </a:rPr>
              <a:t>x</a:t>
            </a:r>
            <a:r>
              <a:rPr lang="en-US" sz="1975" dirty="0">
                <a:solidFill>
                  <a:srgbClr val="002060"/>
                </a:solidFill>
                <a:latin typeface="Cambria" pitchFamily="18" charset="0"/>
              </a:rPr>
              <a:t> and t</a:t>
            </a:r>
            <a:r>
              <a:rPr lang="en-US" sz="1383" dirty="0">
                <a:solidFill>
                  <a:srgbClr val="002060"/>
                </a:solidFill>
                <a:latin typeface="Cambria" pitchFamily="18" charset="0"/>
              </a:rPr>
              <a:t>y</a:t>
            </a:r>
            <a:r>
              <a:rPr lang="en-US" sz="1975" dirty="0">
                <a:solidFill>
                  <a:srgbClr val="002060"/>
                </a:solidFill>
                <a:latin typeface="Cambria" pitchFamily="18" charset="0"/>
              </a:rPr>
              <a:t> to the original coordinates (x, y) to obtain the new coordinate position (x’, y’) as shown in Fig.</a:t>
            </a:r>
          </a:p>
        </p:txBody>
      </p:sp>
      <p:pic>
        <p:nvPicPr>
          <p:cNvPr id="8" name="AADGHAY0.jpg" descr="AADGHAY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57926" y="3850656"/>
            <a:ext cx="2333037" cy="2536466"/>
          </a:xfrm>
          <a:prstGeom prst="rect">
            <a:avLst/>
          </a:prstGeom>
          <a:noFill/>
          <a:ln>
            <a:noFill/>
          </a:ln>
          <a:extLst>
            <a:ext uri="{909E8E84-426E-40dd-AFC4-6F175D3DCCD1}">
              <a14:hiddenFill xmlns="" xmlns:a14="http://schemas.microsoft.com/office/drawing/2010/main" xmlns:lc="http://schemas.openxmlformats.org/drawingml/2006/lockedCanvas">
                <a:solidFill>
                  <a:srgbClr val="FFFFFF"/>
                </a:solidFill>
              </a14:hiddenFill>
            </a:ext>
            <a:ext uri="{91240B29-F687-4f45-9708-019B960494DF}">
              <a14:hiddenLine xmlns="" xmlns:a14="http://schemas.microsoft.com/office/drawing/2010/main" xmlns:lc="http://schemas.openxmlformats.org/drawingml/2006/lockedCanvas" w="9525">
                <a:solidFill>
                  <a:srgbClr val="000000"/>
                </a:solidFill>
                <a:miter lim="800000"/>
                <a:headEnd/>
                <a:tailEnd/>
              </a14:hiddenLine>
            </a:ext>
          </a:extLst>
        </p:spPr>
      </p:pic>
      <p:pic>
        <p:nvPicPr>
          <p:cNvPr id="9" name="Picture 8" descr="Screen Shot 2014-10-07 at 3.32.3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1580" y="5608405"/>
            <a:ext cx="3587358" cy="476642"/>
          </a:xfrm>
          <a:prstGeom prst="rect">
            <a:avLst/>
          </a:prstGeom>
        </p:spPr>
      </p:pic>
    </p:spTree>
    <p:extLst>
      <p:ext uri="{BB962C8B-B14F-4D97-AF65-F5344CB8AC3E}">
        <p14:creationId xmlns:p14="http://schemas.microsoft.com/office/powerpoint/2010/main" val="3868704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6" name="Rectangle 5"/>
          <p:cNvSpPr/>
          <p:nvPr/>
        </p:nvSpPr>
        <p:spPr>
          <a:xfrm>
            <a:off x="752593" y="1773296"/>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translation distance pair (</a:t>
            </a:r>
            <a:r>
              <a:rPr lang="en-US" sz="1975" dirty="0" err="1">
                <a:solidFill>
                  <a:srgbClr val="002060"/>
                </a:solidFill>
                <a:latin typeface="Cambria" pitchFamily="18" charset="0"/>
              </a:rPr>
              <a:t>t</a:t>
            </a:r>
            <a:r>
              <a:rPr lang="en-US" sz="1383" dirty="0" err="1">
                <a:solidFill>
                  <a:srgbClr val="002060"/>
                </a:solidFill>
                <a:latin typeface="Cambria" pitchFamily="18" charset="0"/>
              </a:rPr>
              <a:t>x</a:t>
            </a:r>
            <a:r>
              <a:rPr lang="en-US" sz="1975" dirty="0">
                <a:solidFill>
                  <a:srgbClr val="002060"/>
                </a:solidFill>
                <a:latin typeface="Cambria" pitchFamily="18" charset="0"/>
              </a:rPr>
              <a:t>, t</a:t>
            </a:r>
            <a:r>
              <a:rPr lang="en-US" sz="1383" dirty="0">
                <a:solidFill>
                  <a:srgbClr val="002060"/>
                </a:solidFill>
                <a:latin typeface="Cambria" pitchFamily="18" charset="0"/>
              </a:rPr>
              <a:t>y</a:t>
            </a:r>
            <a:r>
              <a:rPr lang="en-US" sz="1975" dirty="0">
                <a:solidFill>
                  <a:srgbClr val="002060"/>
                </a:solidFill>
                <a:latin typeface="Cambria" pitchFamily="18" charset="0"/>
              </a:rPr>
              <a:t>) is called a </a:t>
            </a:r>
            <a:r>
              <a:rPr lang="en-US" sz="1975" b="1" dirty="0">
                <a:solidFill>
                  <a:srgbClr val="002060"/>
                </a:solidFill>
                <a:latin typeface="Cambria" pitchFamily="18" charset="0"/>
              </a:rPr>
              <a:t>translation</a:t>
            </a:r>
            <a:r>
              <a:rPr lang="en-US" sz="1975" dirty="0">
                <a:solidFill>
                  <a:srgbClr val="002060"/>
                </a:solidFill>
                <a:latin typeface="Cambria" pitchFamily="18" charset="0"/>
              </a:rPr>
              <a:t> </a:t>
            </a:r>
            <a:r>
              <a:rPr lang="en-US" sz="1975" b="1" dirty="0">
                <a:solidFill>
                  <a:srgbClr val="002060"/>
                </a:solidFill>
                <a:latin typeface="Cambria" pitchFamily="18" charset="0"/>
              </a:rPr>
              <a:t>vector</a:t>
            </a:r>
            <a:r>
              <a:rPr lang="en-US" sz="1975" dirty="0">
                <a:solidFill>
                  <a:srgbClr val="002060"/>
                </a:solidFill>
                <a:latin typeface="Cambria" pitchFamily="18" charset="0"/>
              </a:rPr>
              <a:t> or </a:t>
            </a:r>
            <a:r>
              <a:rPr lang="en-US" sz="1975" b="1" dirty="0">
                <a:solidFill>
                  <a:srgbClr val="002060"/>
                </a:solidFill>
                <a:latin typeface="Cambria" pitchFamily="18" charset="0"/>
              </a:rPr>
              <a:t>shift vector</a:t>
            </a:r>
            <a:r>
              <a:rPr lang="en-US" sz="1975" dirty="0">
                <a:solidFill>
                  <a:srgbClr val="002060"/>
                </a:solidFill>
                <a:latin typeface="Cambria" pitchFamily="18" charset="0"/>
              </a:rPr>
              <a:t>. We can express above equation as a single matrix equation by using the following column vectors to represent coordinate positions and the translation vector:</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This allows us to write the two-dimensional translation equations in the matrix form</a:t>
            </a:r>
          </a:p>
        </p:txBody>
      </p:sp>
      <p:sp>
        <p:nvSpPr>
          <p:cNvPr id="7" name="Rounded Rectangle 6"/>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Translation</a:t>
            </a:r>
            <a:endParaRPr lang="en-US" sz="2370" dirty="0"/>
          </a:p>
        </p:txBody>
      </p:sp>
      <p:pic>
        <p:nvPicPr>
          <p:cNvPr id="8" name="Picture 7" descr="Screen Shot 2014-10-07 at 3.32.4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2444" y="3002524"/>
            <a:ext cx="5418667" cy="903111"/>
          </a:xfrm>
          <a:prstGeom prst="rect">
            <a:avLst/>
          </a:prstGeom>
        </p:spPr>
      </p:pic>
      <p:pic>
        <p:nvPicPr>
          <p:cNvPr id="9" name="Picture 8" descr="Screen Shot 2014-10-07 at 3.33.0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8839" y="4883999"/>
            <a:ext cx="1705877" cy="501728"/>
          </a:xfrm>
          <a:prstGeom prst="rect">
            <a:avLst/>
          </a:prstGeom>
        </p:spPr>
      </p:pic>
    </p:spTree>
    <p:extLst>
      <p:ext uri="{BB962C8B-B14F-4D97-AF65-F5344CB8AC3E}">
        <p14:creationId xmlns:p14="http://schemas.microsoft.com/office/powerpoint/2010/main" val="244968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6" name="Rectangle 5"/>
          <p:cNvSpPr/>
          <p:nvPr/>
        </p:nvSpPr>
        <p:spPr>
          <a:xfrm>
            <a:off x="752593" y="1698038"/>
            <a:ext cx="6773333"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Translation is a rigid-body transformation that moves objects without deformation. That is, every point on the object is translated by the same amount.</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straight-line segment is translated by applying Equation 3 to each of the two line endpoints and redrawing the line between the new endpoint positions.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polygon is translated similarly. We add a translation vector to the coordinate position of each vertex and then regenerate the polygon using the new set of vertex coordinates. Fig. illustrates the application of a specified translation vector to move an object from one position to another.</a:t>
            </a:r>
          </a:p>
        </p:txBody>
      </p:sp>
      <p:sp>
        <p:nvSpPr>
          <p:cNvPr id="9" name="Rounded Rectangle 8"/>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Two-Dimensional Translation</a:t>
            </a:r>
            <a:endParaRPr lang="en-US" sz="2370" dirty="0"/>
          </a:p>
        </p:txBody>
      </p:sp>
      <p:pic>
        <p:nvPicPr>
          <p:cNvPr id="11" name="AADGHAZ0.jpg" descr="AADGHAZ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8519" y="1698038"/>
            <a:ext cx="3236148" cy="44239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80085255"/>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2423</Words>
  <Application>Microsoft Office PowerPoint</Application>
  <PresentationFormat>Widescreen</PresentationFormat>
  <Paragraphs>240</Paragraphs>
  <Slides>28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Bookman Old Style</vt:lpstr>
      <vt:lpstr>Calibri</vt:lpstr>
      <vt:lpstr>Cambria</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2026-01-25T13:17:21Z</dcterms:created>
  <dcterms:modified xsi:type="dcterms:W3CDTF">2026-01-25T13:17:54Z</dcterms:modified>
</cp:coreProperties>
</file>